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1" r:id="rId4"/>
    <p:sldId id="259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33779C-4E7A-4896-B5D0-AA1544C32463}" type="datetimeFigureOut">
              <a:rPr lang="en-US" smtClean="0"/>
              <a:pPr/>
              <a:t>7/19/2019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BC390-653A-477A-96C5-2CEDB0B2626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ical_reaction" TargetMode="External"/><Relationship Id="rId2" Type="http://schemas.openxmlformats.org/officeDocument/2006/relationships/hyperlink" Target="https://en.wikipedia.org/wiki/Reaction_rat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Activation_energ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857496"/>
            <a:ext cx="7143800" cy="3067056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Preparation of Oxygen from potassium chlorate in presence of Manganese dioxide as a catalyst.</a:t>
            </a: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sz="2800" dirty="0" smtClean="0">
                <a:solidFill>
                  <a:schemeClr val="tx1"/>
                </a:solidFill>
              </a:rPr>
              <a:t>2KC</a:t>
            </a:r>
            <a:r>
              <a:rPr lang="en-IN" sz="2800" cap="none" dirty="0" smtClean="0">
                <a:solidFill>
                  <a:schemeClr val="tx1"/>
                </a:solidFill>
              </a:rPr>
              <a:t>l</a:t>
            </a:r>
            <a:r>
              <a:rPr lang="en-IN" sz="2800" dirty="0" smtClean="0">
                <a:solidFill>
                  <a:schemeClr val="tx1"/>
                </a:solidFill>
              </a:rPr>
              <a:t>O</a:t>
            </a:r>
            <a:r>
              <a:rPr lang="en-IN" sz="2800" baseline="-25000" dirty="0" smtClean="0">
                <a:solidFill>
                  <a:schemeClr val="tx1"/>
                </a:solidFill>
              </a:rPr>
              <a:t>3</a:t>
            </a:r>
            <a:r>
              <a:rPr lang="en-IN" sz="2800" dirty="0" smtClean="0">
                <a:solidFill>
                  <a:schemeClr val="tx1"/>
                </a:solidFill>
              </a:rPr>
              <a:t>-</a:t>
            </a:r>
            <a:r>
              <a:rPr lang="en-IN" sz="2800" dirty="0">
                <a:solidFill>
                  <a:schemeClr val="tx1"/>
                </a:solidFill>
              </a:rPr>
              <a:t>&gt; </a:t>
            </a:r>
            <a:r>
              <a:rPr lang="en-IN" sz="2800" dirty="0" smtClean="0">
                <a:solidFill>
                  <a:schemeClr val="tx1"/>
                </a:solidFill>
              </a:rPr>
              <a:t>2KC</a:t>
            </a:r>
            <a:r>
              <a:rPr lang="en-IN" sz="2800" cap="none" dirty="0" smtClean="0">
                <a:solidFill>
                  <a:schemeClr val="tx1"/>
                </a:solidFill>
              </a:rPr>
              <a:t>l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>
                <a:solidFill>
                  <a:schemeClr val="tx1"/>
                </a:solidFill>
              </a:rPr>
              <a:t>+ </a:t>
            </a:r>
            <a:r>
              <a:rPr lang="en-IN" sz="2800" dirty="0" smtClean="0">
                <a:solidFill>
                  <a:schemeClr val="tx1"/>
                </a:solidFill>
              </a:rPr>
              <a:t>3O</a:t>
            </a:r>
            <a:r>
              <a:rPr lang="en-IN" sz="2800" baseline="-25000" dirty="0" smtClean="0">
                <a:solidFill>
                  <a:schemeClr val="tx1"/>
                </a:solidFill>
              </a:rPr>
              <a:t>2</a:t>
            </a:r>
            <a:r>
              <a:rPr lang="en-IN" sz="2800" dirty="0">
                <a:solidFill>
                  <a:schemeClr val="tx1"/>
                </a:solidFill>
              </a:rPr>
              <a:t>(at 653K-873K)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2KC</a:t>
            </a:r>
            <a:r>
              <a:rPr lang="en-IN" sz="2800" cap="none" dirty="0" smtClean="0">
                <a:solidFill>
                  <a:schemeClr val="tx1"/>
                </a:solidFill>
              </a:rPr>
              <a:t>l</a:t>
            </a:r>
            <a:r>
              <a:rPr lang="en-IN" sz="2800" dirty="0" smtClean="0">
                <a:solidFill>
                  <a:schemeClr val="tx1"/>
                </a:solidFill>
              </a:rPr>
              <a:t>O</a:t>
            </a:r>
            <a:r>
              <a:rPr lang="en-IN" sz="2800" baseline="-25000" dirty="0" smtClean="0">
                <a:solidFill>
                  <a:schemeClr val="tx1"/>
                </a:solidFill>
              </a:rPr>
              <a:t>3</a:t>
            </a:r>
            <a:r>
              <a:rPr lang="en-IN" sz="2800" dirty="0" smtClean="0">
                <a:solidFill>
                  <a:schemeClr val="tx1"/>
                </a:solidFill>
              </a:rPr>
              <a:t>-</a:t>
            </a:r>
            <a:r>
              <a:rPr lang="en-IN" sz="2800" dirty="0">
                <a:solidFill>
                  <a:schemeClr val="tx1"/>
                </a:solidFill>
              </a:rPr>
              <a:t>&gt; </a:t>
            </a:r>
            <a:r>
              <a:rPr lang="en-IN" sz="2800" dirty="0" smtClean="0">
                <a:solidFill>
                  <a:schemeClr val="tx1"/>
                </a:solidFill>
              </a:rPr>
              <a:t>2KC</a:t>
            </a:r>
            <a:r>
              <a:rPr lang="en-IN" sz="2800" cap="none" dirty="0" smtClean="0">
                <a:solidFill>
                  <a:schemeClr val="tx1"/>
                </a:solidFill>
              </a:rPr>
              <a:t>l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>
                <a:solidFill>
                  <a:schemeClr val="tx1"/>
                </a:solidFill>
              </a:rPr>
              <a:t>+ 3O</a:t>
            </a:r>
            <a:r>
              <a:rPr lang="en-IN" sz="2800" baseline="-25000" dirty="0">
                <a:solidFill>
                  <a:schemeClr val="tx1"/>
                </a:solidFill>
              </a:rPr>
              <a:t>2 </a:t>
            </a:r>
            <a:r>
              <a:rPr lang="en-IN" sz="2800" dirty="0">
                <a:solidFill>
                  <a:schemeClr val="tx1"/>
                </a:solidFill>
              </a:rPr>
              <a:t>(at 473K-633K in presence of </a:t>
            </a:r>
            <a:r>
              <a:rPr lang="en-IN" sz="2800" dirty="0" smtClean="0">
                <a:solidFill>
                  <a:schemeClr val="tx1"/>
                </a:solidFill>
              </a:rPr>
              <a:t>M</a:t>
            </a:r>
            <a:r>
              <a:rPr lang="en-IN" sz="2800" cap="none" dirty="0" smtClean="0">
                <a:solidFill>
                  <a:schemeClr val="tx1"/>
                </a:solidFill>
              </a:rPr>
              <a:t>n</a:t>
            </a:r>
            <a:r>
              <a:rPr lang="en-IN" sz="2800" dirty="0" smtClean="0">
                <a:solidFill>
                  <a:schemeClr val="tx1"/>
                </a:solidFill>
              </a:rPr>
              <a:t>O</a:t>
            </a:r>
            <a:r>
              <a:rPr lang="en-IN" sz="2800" baseline="-25000" dirty="0" smtClean="0">
                <a:solidFill>
                  <a:schemeClr val="tx1"/>
                </a:solidFill>
              </a:rPr>
              <a:t>2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>
                <a:solidFill>
                  <a:schemeClr val="tx1"/>
                </a:solidFill>
              </a:rPr>
              <a:t>as catalyst)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en-IN" dirty="0" smtClean="0"/>
              <a:t>CATALYSIS IN SURFACE CHEMISTRY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adsorption theory of heterogeneous cat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a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4386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a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310478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SELE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5919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EXAMPLES SELE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SHAPE  SELE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SHAPE  SELECtivity of solid cataly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14351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ZSM-5 IS SHAPE SELECTIVE MATERIAL –used converting alcohol to gasoline by dehydrating them.</a:t>
            </a:r>
            <a:endParaRPr lang="en-IN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definition enzyme cat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7.23_107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285728"/>
            <a:ext cx="90805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definition enzyme cat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Catalysis</a:t>
            </a:r>
            <a:r>
              <a:rPr lang="en-IN" sz="3600" dirty="0"/>
              <a:t> is the increase in the </a:t>
            </a:r>
            <a:r>
              <a:rPr lang="en-IN" sz="3600" dirty="0">
                <a:hlinkClick r:id="rId2" tooltip="Reaction rate"/>
              </a:rPr>
              <a:t>rate</a:t>
            </a:r>
            <a:r>
              <a:rPr lang="en-IN" sz="3600" dirty="0"/>
              <a:t> of a </a:t>
            </a:r>
            <a:r>
              <a:rPr lang="en-IN" sz="3600" dirty="0">
                <a:hlinkClick r:id="rId3" tooltip="Chemical reaction"/>
              </a:rPr>
              <a:t>chemical reaction</a:t>
            </a:r>
            <a:r>
              <a:rPr lang="en-IN" sz="3600" dirty="0"/>
              <a:t> due to the participation of an additional substance called a </a:t>
            </a:r>
            <a:r>
              <a:rPr lang="en-IN" sz="3600" b="1" dirty="0" smtClean="0"/>
              <a:t>catalyst</a:t>
            </a:r>
            <a:r>
              <a:rPr lang="en-IN" sz="3600" b="1" baseline="30000" dirty="0"/>
              <a:t>.</a:t>
            </a:r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500034" y="2285992"/>
            <a:ext cx="8072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In </a:t>
            </a:r>
            <a:r>
              <a:rPr lang="en-IN" sz="3600" dirty="0"/>
              <a:t>general, the reactions occur faster with a catalyst because they require less </a:t>
            </a:r>
            <a:r>
              <a:rPr lang="en-IN" sz="3600" dirty="0">
                <a:hlinkClick r:id="rId4" tooltip="Activation energy"/>
              </a:rPr>
              <a:t>activation energy</a:t>
            </a:r>
            <a:r>
              <a:rPr lang="en-IN" sz="3600" dirty="0"/>
              <a:t>. In catalyzed mechanisms, the catalyst usually reacts to form a temporary intermediate which then regenerates the original catalyst in a cyclic process.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definition enzyme cat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49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64396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MECHANISM OF ENZYME CATALYSIS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characteristics of enzyme cat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364" name="AutoShape 4" descr="Image result for characteristics of enzyme cat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366" name="AutoShape 6" descr="Image result for characteristics of enzyme cat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00108"/>
            <a:ext cx="7620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85818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romoters and pois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HOMOGENEOUS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86314" y="1500174"/>
            <a:ext cx="4041775" cy="639762"/>
          </a:xfrm>
        </p:spPr>
        <p:txBody>
          <a:bodyPr/>
          <a:lstStyle/>
          <a:p>
            <a:r>
              <a:rPr lang="en-IN" dirty="0" smtClean="0"/>
              <a:t>HETEROGENEOUS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IN" b="1" dirty="0"/>
              <a:t>H</a:t>
            </a:r>
            <a:r>
              <a:rPr lang="en-IN" b="1" dirty="0" smtClean="0"/>
              <a:t>omogeneous </a:t>
            </a:r>
            <a:r>
              <a:rPr lang="en-IN" b="1" dirty="0"/>
              <a:t>catalysis</a:t>
            </a:r>
            <a:r>
              <a:rPr lang="en-IN" dirty="0"/>
              <a:t> refers to </a:t>
            </a:r>
            <a:r>
              <a:rPr lang="en-IN" b="1" dirty="0"/>
              <a:t>catalytic</a:t>
            </a:r>
            <a:r>
              <a:rPr lang="en-IN" dirty="0"/>
              <a:t> reactions where the </a:t>
            </a:r>
            <a:r>
              <a:rPr lang="en-IN" b="1" dirty="0"/>
              <a:t>catalyst</a:t>
            </a:r>
            <a:r>
              <a:rPr lang="en-IN" dirty="0"/>
              <a:t> is in the same phase as the reactants. </a:t>
            </a:r>
            <a:r>
              <a:rPr lang="en-IN" b="1" dirty="0"/>
              <a:t>Homogeneous catalysis</a:t>
            </a:r>
            <a:r>
              <a:rPr lang="en-IN" dirty="0"/>
              <a:t> applies to reactions in the gas phase and even in solids.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/>
              <a:t>Heterogeneous </a:t>
            </a:r>
            <a:r>
              <a:rPr lang="en-IN" b="1" dirty="0"/>
              <a:t>catalysis</a:t>
            </a:r>
            <a:r>
              <a:rPr lang="en-IN" dirty="0"/>
              <a:t> refers to the form of </a:t>
            </a:r>
            <a:r>
              <a:rPr lang="en-IN" b="1" dirty="0" smtClean="0"/>
              <a:t>catalysis </a:t>
            </a:r>
            <a:r>
              <a:rPr lang="en-IN" dirty="0" smtClean="0"/>
              <a:t>where </a:t>
            </a:r>
            <a:r>
              <a:rPr lang="en-IN" dirty="0"/>
              <a:t>the phase of the </a:t>
            </a:r>
            <a:r>
              <a:rPr lang="en-IN" b="1" dirty="0"/>
              <a:t>catalyst</a:t>
            </a:r>
            <a:r>
              <a:rPr lang="en-IN" dirty="0"/>
              <a:t> differs from that of the reactants. Phase here refers not only to solid, liquid, </a:t>
            </a:r>
            <a:r>
              <a:rPr lang="en-IN" dirty="0" err="1"/>
              <a:t>vs</a:t>
            </a:r>
            <a:r>
              <a:rPr lang="en-IN" dirty="0"/>
              <a:t> gas, but also immiscible liquids, e.g. oil and water.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CATALYSIS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homogeneous catalysis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homogeneous catalysis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homogeneous catalysis 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adsorption theory of heterogeneous cat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84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CATALYSIS IN SURFACE CHEMISTRY</vt:lpstr>
      <vt:lpstr>Slide 2</vt:lpstr>
      <vt:lpstr>Slide 3</vt:lpstr>
      <vt:lpstr>Slide 4</vt:lpstr>
      <vt:lpstr>TYPES OF CATALYSIS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MECHANISM OF ENZYME CATALYSIS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CATALYSIS IN SURFACE CHEMISTRY</dc:title>
  <dc:creator>ismail - [2010]</dc:creator>
  <cp:lastModifiedBy>ismail - [2010]</cp:lastModifiedBy>
  <cp:revision>12</cp:revision>
  <dcterms:created xsi:type="dcterms:W3CDTF">2018-08-13T15:46:14Z</dcterms:created>
  <dcterms:modified xsi:type="dcterms:W3CDTF">2019-07-19T01:06:37Z</dcterms:modified>
</cp:coreProperties>
</file>